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5" r:id="rId1"/>
  </p:sldMasterIdLst>
  <p:notesMasterIdLst>
    <p:notesMasterId r:id="rId21"/>
  </p:notesMasterIdLst>
  <p:sldIdLst>
    <p:sldId id="256" r:id="rId2"/>
    <p:sldId id="258" r:id="rId3"/>
    <p:sldId id="260" r:id="rId4"/>
    <p:sldId id="267" r:id="rId5"/>
    <p:sldId id="279" r:id="rId6"/>
    <p:sldId id="331" r:id="rId7"/>
    <p:sldId id="330" r:id="rId8"/>
    <p:sldId id="325" r:id="rId9"/>
    <p:sldId id="323" r:id="rId10"/>
    <p:sldId id="317" r:id="rId11"/>
    <p:sldId id="310" r:id="rId12"/>
    <p:sldId id="309" r:id="rId13"/>
    <p:sldId id="321" r:id="rId14"/>
    <p:sldId id="322" r:id="rId15"/>
    <p:sldId id="312" r:id="rId16"/>
    <p:sldId id="320" r:id="rId17"/>
    <p:sldId id="324" r:id="rId18"/>
    <p:sldId id="264" r:id="rId19"/>
    <p:sldId id="328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B5D3A6-ADD3-4E3E-9525-DD1835F929E7}">
  <a:tblStyle styleId="{ACB5D3A6-ADD3-4E3E-9525-DD1835F929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8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a9469d1f4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a9469d1f4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a9fa940987_1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a9fa940987_1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a9fa940987_3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a9fa940987_3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9469d1f4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9469d1f4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2114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a9fa940987_3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a9fa940987_3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393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9fa94098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9fa94098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43858" y="1172225"/>
            <a:ext cx="677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43852" y="3261775"/>
            <a:ext cx="67707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/>
          <p:nvPr/>
        </p:nvSpPr>
        <p:spPr>
          <a:xfrm rot="10800000" flipH="1">
            <a:off x="1441925" y="25716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2658125" y="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/>
          <p:nvPr/>
        </p:nvSpPr>
        <p:spPr>
          <a:xfrm rot="5400000">
            <a:off x="6703350" y="270292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71337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71322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 idx="2" hasCustomPrompt="1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6" name="Google Shape;46;p9"/>
          <p:cNvSpPr/>
          <p:nvPr/>
        </p:nvSpPr>
        <p:spPr>
          <a:xfrm>
            <a:off x="5270400" y="9795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>
            <a:off x="6486600" y="257190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ctrTitle" idx="2"/>
          </p:nvPr>
        </p:nvSpPr>
        <p:spPr>
          <a:xfrm>
            <a:off x="23103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3" hasCustomPrompt="1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2310350" y="185887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4"/>
          </p:nvPr>
        </p:nvSpPr>
        <p:spPr>
          <a:xfrm>
            <a:off x="62330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5" hasCustomPrompt="1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6275800" y="1858878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7"/>
          </p:nvPr>
        </p:nvSpPr>
        <p:spPr>
          <a:xfrm>
            <a:off x="2310350" y="2868777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8" hasCustomPrompt="1"/>
          </p:nvPr>
        </p:nvSpPr>
        <p:spPr>
          <a:xfrm>
            <a:off x="7178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9"/>
          </p:nvPr>
        </p:nvSpPr>
        <p:spPr>
          <a:xfrm>
            <a:off x="231035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 idx="13"/>
          </p:nvPr>
        </p:nvSpPr>
        <p:spPr>
          <a:xfrm>
            <a:off x="6275650" y="2868775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4" hasCustomPrompt="1"/>
          </p:nvPr>
        </p:nvSpPr>
        <p:spPr>
          <a:xfrm>
            <a:off x="46864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7000">
                <a:solidFill>
                  <a:srgbClr val="4A8C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"/>
              <a:buNone/>
              <a:defRPr sz="80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5"/>
          </p:nvPr>
        </p:nvSpPr>
        <p:spPr>
          <a:xfrm>
            <a:off x="627580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5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457200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7881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2"/>
          </p:nvPr>
        </p:nvSpPr>
        <p:spPr>
          <a:xfrm>
            <a:off x="7881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3"/>
          </p:nvPr>
        </p:nvSpPr>
        <p:spPr>
          <a:xfrm>
            <a:off x="344115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4"/>
          </p:nvPr>
        </p:nvSpPr>
        <p:spPr>
          <a:xfrm>
            <a:off x="344115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5"/>
          </p:nvPr>
        </p:nvSpPr>
        <p:spPr>
          <a:xfrm>
            <a:off x="60942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6"/>
          </p:nvPr>
        </p:nvSpPr>
        <p:spPr>
          <a:xfrm>
            <a:off x="60942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/>
          <p:nvPr/>
        </p:nvSpPr>
        <p:spPr>
          <a:xfrm flipH="1">
            <a:off x="457200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/>
          <p:nvPr/>
        </p:nvSpPr>
        <p:spPr>
          <a:xfrm flipH="1">
            <a:off x="5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9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9994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60" r:id="rId6"/>
    <p:sldLayoutId id="2147483663" r:id="rId7"/>
    <p:sldLayoutId id="214748367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ctrTitle"/>
          </p:nvPr>
        </p:nvSpPr>
        <p:spPr>
          <a:xfrm>
            <a:off x="1328721" y="1414705"/>
            <a:ext cx="7204942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E</a:t>
            </a:r>
            <a:r>
              <a:rPr lang="en" dirty="0">
                <a:solidFill>
                  <a:schemeClr val="accent1"/>
                </a:solidFill>
              </a:rPr>
              <a:t>rb yacht &amp; charter </a:t>
            </a:r>
            <a:endParaRPr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Frontend Webpage</a:t>
            </a:r>
            <a:endParaRPr dirty="0">
              <a:solidFill>
                <a:srgbClr val="4A8CFF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148DFA0-97F7-4BA7-8651-975C062A8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62" y="46486"/>
            <a:ext cx="2359157" cy="874778"/>
          </a:xfrm>
          <a:prstGeom prst="rect">
            <a:avLst/>
          </a:prstGeom>
        </p:spPr>
      </p:pic>
      <p:sp>
        <p:nvSpPr>
          <p:cNvPr id="5" name="副標題 4">
            <a:extLst>
              <a:ext uri="{FF2B5EF4-FFF2-40B4-BE49-F238E27FC236}">
                <a16:creationId xmlns:a16="http://schemas.microsoft.com/office/drawing/2014/main" id="{0719AC89-9D9E-46AE-A154-256E614B4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89514" y="3579410"/>
            <a:ext cx="6770700" cy="557100"/>
          </a:xfrm>
        </p:spPr>
        <p:txBody>
          <a:bodyPr/>
          <a:lstStyle/>
          <a:p>
            <a:r>
              <a:rPr lang="en-US" altLang="zh-HK" dirty="0"/>
              <a:t>Team Members:</a:t>
            </a:r>
          </a:p>
          <a:p>
            <a:r>
              <a:rPr lang="en-US" altLang="zh-HK" dirty="0"/>
              <a:t>(22) Alin</a:t>
            </a:r>
          </a:p>
          <a:p>
            <a:r>
              <a:rPr lang="en-US" altLang="zh-HK" dirty="0"/>
              <a:t>(02) Rayner Chung</a:t>
            </a:r>
          </a:p>
          <a:p>
            <a:r>
              <a:rPr lang="en-US" altLang="zh-HK" dirty="0"/>
              <a:t>(24) Joe Chu</a:t>
            </a:r>
          </a:p>
          <a:p>
            <a:r>
              <a:rPr lang="en-US" altLang="zh-HK" dirty="0"/>
              <a:t>(19) Billy Wong</a:t>
            </a:r>
            <a:endParaRPr lang="zh-HK" altLang="en-US" dirty="0"/>
          </a:p>
        </p:txBody>
      </p:sp>
      <p:pic>
        <p:nvPicPr>
          <p:cNvPr id="4" name="圖片 3" descr="一張含有 螢幕擷取畫面, 符號, 設計 的圖片&#10;&#10;自動產生的描述">
            <a:extLst>
              <a:ext uri="{FF2B5EF4-FFF2-40B4-BE49-F238E27FC236}">
                <a16:creationId xmlns:a16="http://schemas.microsoft.com/office/drawing/2014/main" id="{6104433D-C9A6-DEC8-BBA7-84BA00C1A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46" y="3222110"/>
            <a:ext cx="18288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DEA924-F9E4-44A2-80FF-4102CABE1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Rent Yacht Page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8EDC4CF-45FC-413B-97F1-A729957330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41DD1471-18E6-4482-95DF-8950F14DCD59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ED8B69CC-4D83-492D-A9B0-247F418E616E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1675FF60-33FC-4156-B8FA-813EBC443124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5A8C79D5-AB19-4A12-A713-0E8D35F0EBF5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5BD43149-0A4D-4802-A61E-339F7894F930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zh-HK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53AA48E8-59B5-45B2-B912-27AD4A1CFE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658" r="1968" b="8452"/>
          <a:stretch/>
        </p:blipFill>
        <p:spPr>
          <a:xfrm>
            <a:off x="492560" y="1020600"/>
            <a:ext cx="8277039" cy="355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221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95006F-2BDD-4E1A-B508-078AFA1D9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00" y="0"/>
            <a:ext cx="7708200" cy="396000"/>
          </a:xfrm>
        </p:spPr>
        <p:txBody>
          <a:bodyPr/>
          <a:lstStyle/>
          <a:p>
            <a:pPr algn="ctr"/>
            <a:r>
              <a:rPr lang="en-US" altLang="zh-HK" dirty="0"/>
              <a:t>Rent Yacht Page</a:t>
            </a:r>
            <a:endParaRPr lang="zh-HK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49867C2-B041-4A11-943D-E692775FA0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18" r="1338" b="5792"/>
          <a:stretch/>
        </p:blipFill>
        <p:spPr>
          <a:xfrm>
            <a:off x="403200" y="699675"/>
            <a:ext cx="7970400" cy="3593995"/>
          </a:xfrm>
          <a:prstGeom prst="rect">
            <a:avLst/>
          </a:prstGeom>
        </p:spPr>
      </p:pic>
      <p:sp>
        <p:nvSpPr>
          <p:cNvPr id="3" name="語音泡泡: 矩形 2">
            <a:extLst>
              <a:ext uri="{FF2B5EF4-FFF2-40B4-BE49-F238E27FC236}">
                <a16:creationId xmlns:a16="http://schemas.microsoft.com/office/drawing/2014/main" id="{DBCC634F-521C-402C-9996-DC5FDF38B6E2}"/>
              </a:ext>
            </a:extLst>
          </p:cNvPr>
          <p:cNvSpPr/>
          <p:nvPr/>
        </p:nvSpPr>
        <p:spPr>
          <a:xfrm rot="10800000">
            <a:off x="5918400" y="3427200"/>
            <a:ext cx="2577600" cy="1170145"/>
          </a:xfrm>
          <a:prstGeom prst="wedgeRectCallout">
            <a:avLst>
              <a:gd name="adj1" fmla="val -4586"/>
              <a:gd name="adj2" fmla="val 13480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FF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5C7783F-8046-4622-AA62-E3C4F87B1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647" t="44154" r="1338" b="44176"/>
          <a:stretch/>
        </p:blipFill>
        <p:spPr>
          <a:xfrm>
            <a:off x="6156244" y="3511795"/>
            <a:ext cx="2278556" cy="93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351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E8C31C-19AF-4630-AFF8-357BD0F4A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300" y="-53638"/>
            <a:ext cx="7708200" cy="572700"/>
          </a:xfrm>
        </p:spPr>
        <p:txBody>
          <a:bodyPr/>
          <a:lstStyle/>
          <a:p>
            <a:r>
              <a:rPr lang="en-US" altLang="zh-HK" dirty="0"/>
              <a:t>Rent Yacht Page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9196DB9-C56E-45BF-A5F3-43F0040586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BDF37D27-DF0F-4E76-9CDA-084DC8DA5009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AB58DA09-7D04-455A-842C-809B7FEA9AE9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BD7DE565-C771-4F93-A391-40B5C9A5AFB4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48A44C14-2E56-4B2A-A103-695B20D1350F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0E88B27E-9705-4DC3-84CE-61ED2A68A6D4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zh-HK" altLang="en-US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44DC9CE-59A0-4B75-84B6-2D4B941F48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58" r="1418" b="5232"/>
          <a:stretch/>
        </p:blipFill>
        <p:spPr>
          <a:xfrm>
            <a:off x="129600" y="721050"/>
            <a:ext cx="9014400" cy="4089600"/>
          </a:xfrm>
          <a:prstGeom prst="rect">
            <a:avLst/>
          </a:prstGeom>
        </p:spPr>
      </p:pic>
      <p:sp>
        <p:nvSpPr>
          <p:cNvPr id="10" name="語音泡泡: 矩形 9">
            <a:extLst>
              <a:ext uri="{FF2B5EF4-FFF2-40B4-BE49-F238E27FC236}">
                <a16:creationId xmlns:a16="http://schemas.microsoft.com/office/drawing/2014/main" id="{6E94B361-BA23-4D17-A478-29A945648FA6}"/>
              </a:ext>
            </a:extLst>
          </p:cNvPr>
          <p:cNvSpPr/>
          <p:nvPr/>
        </p:nvSpPr>
        <p:spPr>
          <a:xfrm rot="10800000">
            <a:off x="2916300" y="3489750"/>
            <a:ext cx="2577600" cy="1170145"/>
          </a:xfrm>
          <a:prstGeom prst="wedgeRectCallout">
            <a:avLst>
              <a:gd name="adj1" fmla="val -178888"/>
              <a:gd name="adj2" fmla="val 3574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>
              <a:solidFill>
                <a:srgbClr val="FF0000"/>
              </a:solidFill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E643CA5C-7CDC-4EF7-89B6-68BA67BA7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664" t="59994" r="1417" b="26576"/>
          <a:stretch/>
        </p:blipFill>
        <p:spPr>
          <a:xfrm>
            <a:off x="3084899" y="3561264"/>
            <a:ext cx="2240400" cy="106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725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0C36FB-B490-439D-AA7A-E855F056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00" y="17175"/>
            <a:ext cx="7708200" cy="572700"/>
          </a:xfrm>
        </p:spPr>
        <p:txBody>
          <a:bodyPr/>
          <a:lstStyle/>
          <a:p>
            <a:r>
              <a:rPr lang="en-US" altLang="zh-HK" dirty="0"/>
              <a:t>Service Page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1D04B87-8637-4A8D-9A1B-CB456E90D1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34631A4D-38A3-4EFC-B30B-CD1BB78F5295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E801496E-9A0D-4EC1-A5F7-216729859F6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F352C00E-D8BA-4991-A705-3442D6883F64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32A0666C-AFA0-4390-99D9-19DD05B62352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65D61BA1-9DFC-4B9F-A2AA-C5C14C3FAD7E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zh-HK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33D5CC4-EF94-4A3F-8630-5111824C9D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17" r="1102" b="5932"/>
          <a:stretch/>
        </p:blipFill>
        <p:spPr>
          <a:xfrm>
            <a:off x="788100" y="799200"/>
            <a:ext cx="7637311" cy="3429493"/>
          </a:xfrm>
          <a:prstGeom prst="rect">
            <a:avLst/>
          </a:prstGeom>
        </p:spPr>
      </p:pic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AAC5CD41-7934-4450-B798-5FA9B5231058}"/>
              </a:ext>
            </a:extLst>
          </p:cNvPr>
          <p:cNvSpPr/>
          <p:nvPr/>
        </p:nvSpPr>
        <p:spPr>
          <a:xfrm rot="19312098">
            <a:off x="6915450" y="1612800"/>
            <a:ext cx="619200" cy="3240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4" name="箭號: 向右 13">
            <a:extLst>
              <a:ext uri="{FF2B5EF4-FFF2-40B4-BE49-F238E27FC236}">
                <a16:creationId xmlns:a16="http://schemas.microsoft.com/office/drawing/2014/main" id="{9BF8ECB3-4E17-425C-82EA-608B766FF1CB}"/>
              </a:ext>
            </a:extLst>
          </p:cNvPr>
          <p:cNvSpPr/>
          <p:nvPr/>
        </p:nvSpPr>
        <p:spPr>
          <a:xfrm rot="19312098">
            <a:off x="7602570" y="3218478"/>
            <a:ext cx="619200" cy="3240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660894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7B18FC-55EE-443A-AA15-8D676DD57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00" y="59175"/>
            <a:ext cx="7708200" cy="572700"/>
          </a:xfrm>
        </p:spPr>
        <p:txBody>
          <a:bodyPr/>
          <a:lstStyle/>
          <a:p>
            <a:r>
              <a:rPr lang="en-US" altLang="zh-HK" dirty="0"/>
              <a:t>Service Page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9FF36AC-4F50-4C03-A53C-2A632844A1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EC6A314B-A336-4E25-9366-34CAA78E4B0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104D71A9-6453-46F0-99F2-0C61D35A5CE7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7F28B2FA-1628-4875-AC33-E26492BCC0BD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EB206451-4FD1-43A8-9844-AE0AB6884469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DBD371C0-7BBE-4FFF-A242-0120BAF4DD12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zh-HK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0DC7667-EED1-42D2-8B89-E181FA68F2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18" r="1181" b="5792"/>
          <a:stretch/>
        </p:blipFill>
        <p:spPr>
          <a:xfrm>
            <a:off x="397110" y="631875"/>
            <a:ext cx="8349780" cy="3759064"/>
          </a:xfrm>
          <a:prstGeom prst="rect">
            <a:avLst/>
          </a:prstGeom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CC0EBBFD-66AF-4D3B-BD2A-27D4DCF2D303}"/>
              </a:ext>
            </a:extLst>
          </p:cNvPr>
          <p:cNvSpPr/>
          <p:nvPr/>
        </p:nvSpPr>
        <p:spPr>
          <a:xfrm rot="19312098">
            <a:off x="7797599" y="4395524"/>
            <a:ext cx="619200" cy="3240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623906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575F5C-287F-4968-8457-274361A8B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000" y="0"/>
            <a:ext cx="7708200" cy="647700"/>
          </a:xfrm>
        </p:spPr>
        <p:txBody>
          <a:bodyPr/>
          <a:lstStyle/>
          <a:p>
            <a:pPr algn="ctr"/>
            <a:r>
              <a:rPr lang="en-US" altLang="zh-HK" dirty="0"/>
              <a:t>Checkout</a:t>
            </a:r>
            <a:r>
              <a:rPr lang="zh-TW" altLang="en-US" dirty="0"/>
              <a:t> </a:t>
            </a:r>
            <a:r>
              <a:rPr lang="en-US" altLang="zh-TW" dirty="0"/>
              <a:t>Page</a:t>
            </a:r>
            <a:endParaRPr lang="zh-HK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10E89CB-13D1-4B6E-B405-7A5F20648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61" t="11198" r="15702" b="7449"/>
          <a:stretch/>
        </p:blipFill>
        <p:spPr>
          <a:xfrm>
            <a:off x="1106800" y="647700"/>
            <a:ext cx="6710400" cy="442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45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BE0381-0956-4096-A901-EFBD14647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0"/>
            <a:ext cx="7708200" cy="572700"/>
          </a:xfrm>
        </p:spPr>
        <p:txBody>
          <a:bodyPr/>
          <a:lstStyle/>
          <a:p>
            <a:r>
              <a:rPr lang="en-US" altLang="zh-HK" dirty="0"/>
              <a:t>Game Page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6B0A88-2D04-4914-825B-BD0DA202D8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8B33CCC0-7887-4FB5-8B05-82A3C1362FC6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39DDCE22-9B35-4C31-A496-633A30D38842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B5E838F3-00CB-4EA6-9524-2F0D33D0B8E7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2B483CE3-C8DE-4A29-BBA1-3ADE8E567EFB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D5B17D00-0C8E-45AC-8A1F-B27978870D3C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972000" y="3865200"/>
            <a:ext cx="6897600" cy="723900"/>
          </a:xfrm>
        </p:spPr>
        <p:txBody>
          <a:bodyPr/>
          <a:lstStyle/>
          <a:p>
            <a:endParaRPr lang="en-US" altLang="zh-HK" dirty="0"/>
          </a:p>
          <a:p>
            <a:endParaRPr lang="en-US" altLang="zh-HK" dirty="0"/>
          </a:p>
          <a:p>
            <a:r>
              <a:rPr lang="en-US" altLang="zh-HK" sz="2000" dirty="0">
                <a:solidFill>
                  <a:schemeClr val="accent1"/>
                </a:solidFill>
              </a:rPr>
              <a:t>Different versions for mobile, tablet, and laptop.</a:t>
            </a:r>
            <a:endParaRPr lang="zh-HK" altLang="en-US" sz="2000" dirty="0">
              <a:solidFill>
                <a:schemeClr val="accent1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D2542042-AE02-4DC0-8F04-E11B864F6B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38" r="1654" b="8591"/>
          <a:stretch/>
        </p:blipFill>
        <p:spPr>
          <a:xfrm>
            <a:off x="647700" y="620336"/>
            <a:ext cx="8083400" cy="354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710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3"/>
          <p:cNvSpPr txBox="1">
            <a:spLocks noGrp="1"/>
          </p:cNvSpPr>
          <p:nvPr>
            <p:ph type="title"/>
          </p:nvPr>
        </p:nvSpPr>
        <p:spPr>
          <a:xfrm>
            <a:off x="71337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 dirty="0"/>
              <a:t>Conclusion</a:t>
            </a:r>
            <a:endParaRPr lang="zh-HK" altLang="en-US" dirty="0"/>
          </a:p>
        </p:txBody>
      </p:sp>
      <p:sp>
        <p:nvSpPr>
          <p:cNvPr id="498" name="Google Shape;498;p53"/>
          <p:cNvSpPr txBox="1">
            <a:spLocks noGrp="1"/>
          </p:cNvSpPr>
          <p:nvPr>
            <p:ph type="subTitle" idx="1"/>
          </p:nvPr>
        </p:nvSpPr>
        <p:spPr>
          <a:xfrm>
            <a:off x="71322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HK" dirty="0"/>
              <a:t>Discuss overcoming obstacles and thoughts on the project</a:t>
            </a:r>
          </a:p>
        </p:txBody>
      </p:sp>
      <p:sp>
        <p:nvSpPr>
          <p:cNvPr id="499" name="Google Shape;499;p53"/>
          <p:cNvSpPr txBox="1">
            <a:spLocks noGrp="1"/>
          </p:cNvSpPr>
          <p:nvPr>
            <p:ph type="title" idx="2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6C5A683-8CF6-4ED0-A9EF-69C51A397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400" y="74310"/>
            <a:ext cx="2359157" cy="874778"/>
          </a:xfrm>
          <a:prstGeom prst="rect">
            <a:avLst/>
          </a:prstGeom>
        </p:spPr>
      </p:pic>
      <p:pic>
        <p:nvPicPr>
          <p:cNvPr id="2" name="圖片 1" descr="一張含有 螢幕擷取畫面, 符號, 設計 的圖片&#10;&#10;自動產生的描述">
            <a:extLst>
              <a:ext uri="{FF2B5EF4-FFF2-40B4-BE49-F238E27FC236}">
                <a16:creationId xmlns:a16="http://schemas.microsoft.com/office/drawing/2014/main" id="{E246D49F-F220-A148-CC05-580898A7D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209" y="205531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858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92605DBB-48FB-41F9-846D-22F96204F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90" y="93242"/>
            <a:ext cx="7708200" cy="642738"/>
          </a:xfrm>
        </p:spPr>
        <p:txBody>
          <a:bodyPr/>
          <a:lstStyle/>
          <a:p>
            <a:r>
              <a:rPr lang="en-US" altLang="zh-HK" dirty="0"/>
              <a:t>Achievements</a:t>
            </a:r>
            <a:endParaRPr lang="zh-HK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4C3899C-C20B-495B-8D99-AED9D1967D9E}"/>
              </a:ext>
            </a:extLst>
          </p:cNvPr>
          <p:cNvSpPr txBox="1"/>
          <p:nvPr/>
        </p:nvSpPr>
        <p:spPr>
          <a:xfrm>
            <a:off x="4720683" y="814862"/>
            <a:ext cx="4348976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800" b="1" kern="100" dirty="0">
                <a:solidFill>
                  <a:schemeClr val="bg2"/>
                </a:solidFill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1. Successfully built and deployed a website that fits the business purpose.</a:t>
            </a:r>
            <a:endParaRPr lang="zh-TW" altLang="zh-HK" sz="1800" b="1" kern="100" dirty="0">
              <a:solidFill>
                <a:schemeClr val="bg2"/>
              </a:solidFill>
              <a:effectLst/>
              <a:latin typeface="Montserrat" panose="000005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en-US" altLang="zh-HK" sz="1800" b="1" kern="100" dirty="0">
                <a:solidFill>
                  <a:schemeClr val="bg2"/>
                </a:solidFill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 </a:t>
            </a:r>
            <a:endParaRPr lang="zh-TW" altLang="zh-HK" sz="1800" b="1" kern="100" dirty="0">
              <a:solidFill>
                <a:schemeClr val="bg2"/>
              </a:solidFill>
              <a:effectLst/>
              <a:latin typeface="Montserrat" panose="000005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en-US" altLang="zh-HK" sz="1800" b="1" kern="100" dirty="0">
                <a:solidFill>
                  <a:schemeClr val="bg2"/>
                </a:solidFill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2. Adopted various languages (HTML, CSS, JavaScript) and techniques learned from the lessons.</a:t>
            </a:r>
            <a:endParaRPr lang="zh-TW" altLang="zh-HK" sz="1800" b="1" kern="100" dirty="0">
              <a:solidFill>
                <a:schemeClr val="bg2"/>
              </a:solidFill>
              <a:effectLst/>
              <a:latin typeface="Montserrat" panose="000005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en-US" altLang="zh-HK" sz="1800" b="1" kern="100" dirty="0">
                <a:solidFill>
                  <a:schemeClr val="bg2"/>
                </a:solidFill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 </a:t>
            </a:r>
            <a:endParaRPr lang="zh-TW" altLang="zh-HK" sz="1800" b="1" kern="100" dirty="0">
              <a:solidFill>
                <a:schemeClr val="bg2"/>
              </a:solidFill>
              <a:effectLst/>
              <a:latin typeface="Montserrat" panose="000005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en-US" altLang="zh-HK" sz="1800" b="1" kern="100" dirty="0">
                <a:solidFill>
                  <a:schemeClr val="bg2"/>
                </a:solidFill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3. Conducted troubleshooting, testing, and debugging throughout the development phase, ensuring the webpage meets commercial standards.</a:t>
            </a:r>
            <a:endParaRPr lang="zh-TW" altLang="zh-HK" sz="1800" b="1" kern="100" dirty="0">
              <a:solidFill>
                <a:schemeClr val="bg2"/>
              </a:solidFill>
              <a:effectLst/>
              <a:latin typeface="Montserrat" panose="000005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HK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A3ED8AA-B0F0-4F61-82B7-8A698FC2C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85" y="814862"/>
            <a:ext cx="4435702" cy="382022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648;p62">
            <a:extLst>
              <a:ext uri="{FF2B5EF4-FFF2-40B4-BE49-F238E27FC236}">
                <a16:creationId xmlns:a16="http://schemas.microsoft.com/office/drawing/2014/main" id="{086D350E-43AD-4F33-ADB5-E7F062ABA74F}"/>
              </a:ext>
            </a:extLst>
          </p:cNvPr>
          <p:cNvSpPr txBox="1">
            <a:spLocks/>
          </p:cNvSpPr>
          <p:nvPr/>
        </p:nvSpPr>
        <p:spPr>
          <a:xfrm>
            <a:off x="3262500" y="-194138"/>
            <a:ext cx="26190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7200" dirty="0"/>
              <a:t>Q&amp;A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0F06FDCF-0D34-4E07-A68D-1EFA459D7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268" y="1062858"/>
            <a:ext cx="5405131" cy="360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77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98" name="Google Shape;198;p32"/>
          <p:cNvSpPr txBox="1">
            <a:spLocks noGrp="1"/>
          </p:cNvSpPr>
          <p:nvPr>
            <p:ph type="ctrTitle" idx="2"/>
          </p:nvPr>
        </p:nvSpPr>
        <p:spPr>
          <a:xfrm>
            <a:off x="23103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99" name="Google Shape;199;p32"/>
          <p:cNvSpPr txBox="1">
            <a:spLocks noGrp="1"/>
          </p:cNvSpPr>
          <p:nvPr>
            <p:ph type="title" idx="3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0" name="Google Shape;200;p32"/>
          <p:cNvSpPr txBox="1">
            <a:spLocks noGrp="1"/>
          </p:cNvSpPr>
          <p:nvPr>
            <p:ph type="subTitle" idx="1"/>
          </p:nvPr>
        </p:nvSpPr>
        <p:spPr>
          <a:xfrm>
            <a:off x="2310350" y="1858875"/>
            <a:ext cx="254245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HK" dirty="0"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Provide an overview and highlight the project's main advantages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201" name="Google Shape;201;p32"/>
          <p:cNvSpPr txBox="1">
            <a:spLocks noGrp="1"/>
          </p:cNvSpPr>
          <p:nvPr>
            <p:ph type="ctrTitle" idx="4"/>
          </p:nvPr>
        </p:nvSpPr>
        <p:spPr>
          <a:xfrm>
            <a:off x="627580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Difficulties</a:t>
            </a:r>
            <a:endParaRPr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title" idx="5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03" name="Google Shape;203;p32"/>
          <p:cNvSpPr txBox="1">
            <a:spLocks noGrp="1"/>
          </p:cNvSpPr>
          <p:nvPr>
            <p:ph type="subTitle" idx="6"/>
          </p:nvPr>
        </p:nvSpPr>
        <p:spPr>
          <a:xfrm>
            <a:off x="6275800" y="1858878"/>
            <a:ext cx="22922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Introduce the sitemap, UML &amp; challenging's of this webpage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32"/>
          <p:cNvSpPr txBox="1">
            <a:spLocks noGrp="1"/>
          </p:cNvSpPr>
          <p:nvPr>
            <p:ph type="ctrTitle" idx="7"/>
          </p:nvPr>
        </p:nvSpPr>
        <p:spPr>
          <a:xfrm>
            <a:off x="2310350" y="2868777"/>
            <a:ext cx="237605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Pages Hightlights </a:t>
            </a:r>
            <a:endParaRPr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title" idx="8"/>
          </p:nvPr>
        </p:nvSpPr>
        <p:spPr>
          <a:xfrm>
            <a:off x="717800" y="2960450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9"/>
          </p:nvPr>
        </p:nvSpPr>
        <p:spPr>
          <a:xfrm>
            <a:off x="2310350" y="3298325"/>
            <a:ext cx="278725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Demonstrate the purpose and functionality of each page</a:t>
            </a:r>
            <a:endParaRPr dirty="0"/>
          </a:p>
        </p:txBody>
      </p:sp>
      <p:sp>
        <p:nvSpPr>
          <p:cNvPr id="207" name="Google Shape;207;p32"/>
          <p:cNvSpPr txBox="1">
            <a:spLocks noGrp="1"/>
          </p:cNvSpPr>
          <p:nvPr>
            <p:ph type="ctrTitle" idx="13"/>
          </p:nvPr>
        </p:nvSpPr>
        <p:spPr>
          <a:xfrm>
            <a:off x="6275650" y="2868775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08" name="Google Shape;208;p32"/>
          <p:cNvSpPr txBox="1">
            <a:spLocks noGrp="1"/>
          </p:cNvSpPr>
          <p:nvPr>
            <p:ph type="title" idx="14"/>
          </p:nvPr>
        </p:nvSpPr>
        <p:spPr>
          <a:xfrm>
            <a:off x="4686400" y="2960450"/>
            <a:ext cx="14934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15"/>
          </p:nvPr>
        </p:nvSpPr>
        <p:spPr>
          <a:xfrm>
            <a:off x="6275800" y="3298325"/>
            <a:ext cx="23792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Discuss overcoming obstacles and thoughts on the project</a:t>
            </a:r>
            <a:endParaRPr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3F5D436F-0F85-47F4-A007-583FBB625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310"/>
            <a:ext cx="2359157" cy="8747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HK" dirty="0"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O</a:t>
            </a:r>
            <a:r>
              <a:rPr lang="en-US" altLang="zh-HK" dirty="0"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verview and highlight the project's main advantages</a:t>
            </a:r>
            <a:endParaRPr lang="en-US" altLang="zh-HK" dirty="0"/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9AF96F5-C725-4B2A-B3D4-9BCCEEDA4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1" y="96761"/>
            <a:ext cx="2359157" cy="874778"/>
          </a:xfrm>
          <a:prstGeom prst="rect">
            <a:avLst/>
          </a:prstGeom>
        </p:spPr>
      </p:pic>
      <p:pic>
        <p:nvPicPr>
          <p:cNvPr id="2" name="圖片 1" descr="一張含有 螢幕擷取畫面, 符號, 設計 的圖片&#10;&#10;自動產生的描述">
            <a:extLst>
              <a:ext uri="{FF2B5EF4-FFF2-40B4-BE49-F238E27FC236}">
                <a16:creationId xmlns:a16="http://schemas.microsoft.com/office/drawing/2014/main" id="{AAEFF219-45D6-B440-F3B1-9F891EEE81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1424" y="3119175"/>
            <a:ext cx="18288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1"/>
          <p:cNvSpPr/>
          <p:nvPr/>
        </p:nvSpPr>
        <p:spPr>
          <a:xfrm>
            <a:off x="5364894" y="1282067"/>
            <a:ext cx="3026400" cy="584227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41"/>
          <p:cNvSpPr/>
          <p:nvPr/>
        </p:nvSpPr>
        <p:spPr>
          <a:xfrm>
            <a:off x="3058700" y="1282069"/>
            <a:ext cx="3026400" cy="584226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1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Experience Enhancement</a:t>
            </a:r>
          </a:p>
        </p:txBody>
      </p:sp>
      <p:sp>
        <p:nvSpPr>
          <p:cNvPr id="331" name="Google Shape;331;p41"/>
          <p:cNvSpPr/>
          <p:nvPr/>
        </p:nvSpPr>
        <p:spPr>
          <a:xfrm>
            <a:off x="625400" y="1294577"/>
            <a:ext cx="3026400" cy="584225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1"/>
          <p:cNvSpPr txBox="1">
            <a:spLocks noGrp="1"/>
          </p:cNvSpPr>
          <p:nvPr>
            <p:ph type="subTitle" idx="4294967295"/>
          </p:nvPr>
        </p:nvSpPr>
        <p:spPr>
          <a:xfrm>
            <a:off x="717800" y="1304492"/>
            <a:ext cx="2702199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b="1" dirty="0">
                <a:solidFill>
                  <a:schemeClr val="lt1"/>
                </a:solidFill>
              </a:rPr>
              <a:t>Boat &amp; Service Selection</a:t>
            </a:r>
            <a:endParaRPr sz="1400" b="1" dirty="0">
              <a:solidFill>
                <a:schemeClr val="lt1"/>
              </a:solidFill>
            </a:endParaRPr>
          </a:p>
        </p:txBody>
      </p:sp>
      <p:sp>
        <p:nvSpPr>
          <p:cNvPr id="333" name="Google Shape;333;p41"/>
          <p:cNvSpPr txBox="1">
            <a:spLocks noGrp="1"/>
          </p:cNvSpPr>
          <p:nvPr>
            <p:ph type="subTitle" idx="4294967295"/>
          </p:nvPr>
        </p:nvSpPr>
        <p:spPr>
          <a:xfrm>
            <a:off x="3785695" y="1344980"/>
            <a:ext cx="1734900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b="1" dirty="0">
                <a:solidFill>
                  <a:schemeClr val="lt1"/>
                </a:solidFill>
              </a:rPr>
              <a:t>Check Out</a:t>
            </a:r>
            <a:endParaRPr sz="1400" b="1" dirty="0">
              <a:solidFill>
                <a:schemeClr val="lt1"/>
              </a:solidFill>
            </a:endParaRPr>
          </a:p>
        </p:txBody>
      </p:sp>
      <p:sp>
        <p:nvSpPr>
          <p:cNvPr id="334" name="Google Shape;334;p41"/>
          <p:cNvSpPr txBox="1">
            <a:spLocks noGrp="1"/>
          </p:cNvSpPr>
          <p:nvPr>
            <p:ph type="subTitle" idx="4294967295"/>
          </p:nvPr>
        </p:nvSpPr>
        <p:spPr>
          <a:xfrm>
            <a:off x="6013644" y="1343012"/>
            <a:ext cx="2172299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b="1" dirty="0">
                <a:solidFill>
                  <a:schemeClr val="lt1"/>
                </a:solidFill>
              </a:rPr>
              <a:t>Invoice Generation</a:t>
            </a:r>
            <a:endParaRPr sz="1400" b="1" dirty="0">
              <a:solidFill>
                <a:schemeClr val="lt1"/>
              </a:solidFill>
            </a:endParaRPr>
          </a:p>
        </p:txBody>
      </p:sp>
      <p:sp>
        <p:nvSpPr>
          <p:cNvPr id="335" name="Google Shape;335;p41"/>
          <p:cNvSpPr txBox="1">
            <a:spLocks noGrp="1"/>
          </p:cNvSpPr>
          <p:nvPr>
            <p:ph type="subTitle" idx="4294967295"/>
          </p:nvPr>
        </p:nvSpPr>
        <p:spPr>
          <a:xfrm>
            <a:off x="789875" y="1888717"/>
            <a:ext cx="2433300" cy="16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User select boat and services from separate pages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336" name="Google Shape;336;p41"/>
          <p:cNvSpPr txBox="1">
            <a:spLocks noGrp="1"/>
          </p:cNvSpPr>
          <p:nvPr>
            <p:ph type="subTitle" idx="4294967295"/>
          </p:nvPr>
        </p:nvSpPr>
        <p:spPr>
          <a:xfrm>
            <a:off x="3194175" y="1888717"/>
            <a:ext cx="2433300" cy="16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Consolidate various to calculate the amount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337" name="Google Shape;337;p41"/>
          <p:cNvSpPr txBox="1">
            <a:spLocks noGrp="1"/>
          </p:cNvSpPr>
          <p:nvPr>
            <p:ph type="subTitle" idx="4294967295"/>
          </p:nvPr>
        </p:nvSpPr>
        <p:spPr>
          <a:xfrm>
            <a:off x="5627475" y="1927237"/>
            <a:ext cx="2433300" cy="16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Breakdown is clearly shown on the invoice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2" name="圖說文字: 向上箭號 1">
            <a:extLst>
              <a:ext uri="{FF2B5EF4-FFF2-40B4-BE49-F238E27FC236}">
                <a16:creationId xmlns:a16="http://schemas.microsoft.com/office/drawing/2014/main" id="{8946B1AE-7946-48EC-A982-1BFD44DDC5AE}"/>
              </a:ext>
            </a:extLst>
          </p:cNvPr>
          <p:cNvSpPr/>
          <p:nvPr/>
        </p:nvSpPr>
        <p:spPr>
          <a:xfrm>
            <a:off x="113657" y="2721967"/>
            <a:ext cx="3178125" cy="2344810"/>
          </a:xfrm>
          <a:prstGeom prst="upArrowCallou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A99D286C-EF93-4A89-B437-CF48FC34A5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18" r="1338" b="5792"/>
          <a:stretch/>
        </p:blipFill>
        <p:spPr>
          <a:xfrm>
            <a:off x="174676" y="3593737"/>
            <a:ext cx="3047219" cy="1374045"/>
          </a:xfrm>
          <a:prstGeom prst="rect">
            <a:avLst/>
          </a:prstGeom>
        </p:spPr>
      </p:pic>
      <p:sp>
        <p:nvSpPr>
          <p:cNvPr id="14" name="圖說文字: 向上箭號 13">
            <a:extLst>
              <a:ext uri="{FF2B5EF4-FFF2-40B4-BE49-F238E27FC236}">
                <a16:creationId xmlns:a16="http://schemas.microsoft.com/office/drawing/2014/main" id="{94EA7811-2CE0-4BAE-802A-E82D401642A1}"/>
              </a:ext>
            </a:extLst>
          </p:cNvPr>
          <p:cNvSpPr/>
          <p:nvPr/>
        </p:nvSpPr>
        <p:spPr>
          <a:xfrm>
            <a:off x="3373294" y="2721967"/>
            <a:ext cx="2433300" cy="2344810"/>
          </a:xfrm>
          <a:prstGeom prst="upArrowCallou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B358FEA-F576-49BD-A74A-2E35FF4B16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123" t="31264" r="1418" b="25610"/>
          <a:stretch/>
        </p:blipFill>
        <p:spPr>
          <a:xfrm>
            <a:off x="3443401" y="3627163"/>
            <a:ext cx="2013261" cy="1382265"/>
          </a:xfrm>
          <a:prstGeom prst="rect">
            <a:avLst/>
          </a:prstGeom>
        </p:spPr>
      </p:pic>
      <p:sp>
        <p:nvSpPr>
          <p:cNvPr id="16" name="圖說文字: 向上箭號 15">
            <a:extLst>
              <a:ext uri="{FF2B5EF4-FFF2-40B4-BE49-F238E27FC236}">
                <a16:creationId xmlns:a16="http://schemas.microsoft.com/office/drawing/2014/main" id="{04085E2A-2E2E-4E7A-A977-A013AD269666}"/>
              </a:ext>
            </a:extLst>
          </p:cNvPr>
          <p:cNvSpPr/>
          <p:nvPr/>
        </p:nvSpPr>
        <p:spPr>
          <a:xfrm>
            <a:off x="5852218" y="2721967"/>
            <a:ext cx="2749089" cy="2344810"/>
          </a:xfrm>
          <a:prstGeom prst="upArrowCallou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9AD35654-6F16-453E-B73E-16C7C3EF07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380" t="16913" r="18402" b="14669"/>
          <a:stretch/>
        </p:blipFill>
        <p:spPr>
          <a:xfrm>
            <a:off x="6085100" y="3603992"/>
            <a:ext cx="2383860" cy="1428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3"/>
          <p:cNvSpPr txBox="1">
            <a:spLocks noGrp="1"/>
          </p:cNvSpPr>
          <p:nvPr>
            <p:ph type="title"/>
          </p:nvPr>
        </p:nvSpPr>
        <p:spPr>
          <a:xfrm>
            <a:off x="713225" y="24862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HK" dirty="0"/>
              <a:t>Difficulties &amp;</a:t>
            </a:r>
            <a:br>
              <a:rPr lang="en-US" altLang="zh-HK" dirty="0"/>
            </a:br>
            <a:r>
              <a:rPr lang="en-US" altLang="zh-HK" dirty="0"/>
              <a:t>Challenging</a:t>
            </a:r>
            <a:endParaRPr lang="zh-HK" altLang="en-US" dirty="0"/>
          </a:p>
        </p:txBody>
      </p:sp>
      <p:sp>
        <p:nvSpPr>
          <p:cNvPr id="499" name="Google Shape;499;p53"/>
          <p:cNvSpPr txBox="1">
            <a:spLocks noGrp="1"/>
          </p:cNvSpPr>
          <p:nvPr>
            <p:ph type="title" idx="2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F9DB126-1CD0-4ABA-998F-5C77E6CFD7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599" y="3671775"/>
            <a:ext cx="5868001" cy="678000"/>
          </a:xfrm>
        </p:spPr>
        <p:txBody>
          <a:bodyPr/>
          <a:lstStyle/>
          <a:p>
            <a:r>
              <a:rPr lang="en-US" altLang="zh-HK" dirty="0"/>
              <a:t>Introduce the sitemap, UML &amp; challenging's of this webpage</a:t>
            </a:r>
          </a:p>
          <a:p>
            <a:endParaRPr lang="zh-HK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13289B7-0016-46E4-8F34-3B880B3BA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800" y="103110"/>
            <a:ext cx="2359157" cy="874778"/>
          </a:xfrm>
          <a:prstGeom prst="rect">
            <a:avLst/>
          </a:prstGeom>
        </p:spPr>
      </p:pic>
      <p:pic>
        <p:nvPicPr>
          <p:cNvPr id="2" name="圖片 1" descr="一張含有 螢幕擷取畫面, 符號, 設計 的圖片&#10;&#10;自動產生的描述">
            <a:extLst>
              <a:ext uri="{FF2B5EF4-FFF2-40B4-BE49-F238E27FC236}">
                <a16:creationId xmlns:a16="http://schemas.microsoft.com/office/drawing/2014/main" id="{2240980A-CC6E-6F3E-4C7C-A68E13D4F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8263" y="265800"/>
            <a:ext cx="18288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5A7252-2B5A-4649-9ED4-A50AE02B3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250" y="82269"/>
            <a:ext cx="7708200" cy="572700"/>
          </a:xfrm>
        </p:spPr>
        <p:txBody>
          <a:bodyPr/>
          <a:lstStyle/>
          <a:p>
            <a:r>
              <a:rPr lang="en-US" altLang="zh-HK" dirty="0"/>
              <a:t>Gantt Chart &amp; PERT Chart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B5EB40D-FEE7-4E6B-9ED5-C18E6B8B2F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943E1E2D-6200-4CBC-AC45-C3974DA14372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3E433EF4-A591-4B03-A842-93ED10688455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HK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64D8D83-165F-41C0-9BBA-2ACF0D938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00" y="572594"/>
            <a:ext cx="8355900" cy="2512975"/>
          </a:xfrm>
          <a:prstGeom prst="rect">
            <a:avLst/>
          </a:prstGeom>
        </p:spPr>
      </p:pic>
      <p:sp>
        <p:nvSpPr>
          <p:cNvPr id="12" name="橢圓 11">
            <a:extLst>
              <a:ext uri="{FF2B5EF4-FFF2-40B4-BE49-F238E27FC236}">
                <a16:creationId xmlns:a16="http://schemas.microsoft.com/office/drawing/2014/main" id="{0C1569EF-8E71-48AD-825A-7B09FB47135D}"/>
              </a:ext>
            </a:extLst>
          </p:cNvPr>
          <p:cNvSpPr/>
          <p:nvPr/>
        </p:nvSpPr>
        <p:spPr>
          <a:xfrm>
            <a:off x="1436550" y="3722602"/>
            <a:ext cx="482400" cy="44710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b="1" dirty="0">
                <a:latin typeface="Montserrat" panose="00000500000000000000" pitchFamily="2" charset="0"/>
              </a:rPr>
              <a:t>A</a:t>
            </a:r>
            <a:endParaRPr lang="zh-HK" altLang="en-US" sz="2400" b="1" dirty="0">
              <a:latin typeface="Montserrat" panose="00000500000000000000" pitchFamily="2" charset="0"/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E3961F09-ADF7-49F3-850B-0B36B22A38FC}"/>
              </a:ext>
            </a:extLst>
          </p:cNvPr>
          <p:cNvSpPr/>
          <p:nvPr/>
        </p:nvSpPr>
        <p:spPr>
          <a:xfrm>
            <a:off x="2797100" y="3722602"/>
            <a:ext cx="482400" cy="44710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b="1" dirty="0">
                <a:latin typeface="Montserrat" panose="00000500000000000000" pitchFamily="2" charset="0"/>
              </a:rPr>
              <a:t>B</a:t>
            </a:r>
            <a:endParaRPr lang="zh-HK" altLang="en-US" sz="2400" b="1" dirty="0">
              <a:latin typeface="Montserrat" panose="00000500000000000000" pitchFamily="2" charset="0"/>
            </a:endParaRP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EC579AC6-BDC3-482F-9F58-FA92BD037376}"/>
              </a:ext>
            </a:extLst>
          </p:cNvPr>
          <p:cNvSpPr/>
          <p:nvPr/>
        </p:nvSpPr>
        <p:spPr>
          <a:xfrm>
            <a:off x="4073250" y="3153755"/>
            <a:ext cx="482400" cy="44710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b="1" dirty="0">
                <a:latin typeface="Montserrat" panose="00000500000000000000" pitchFamily="2" charset="0"/>
              </a:rPr>
              <a:t>C</a:t>
            </a:r>
            <a:endParaRPr lang="zh-HK" altLang="en-US" sz="2400" b="1" dirty="0">
              <a:latin typeface="Montserrat" panose="00000500000000000000" pitchFamily="2" charset="0"/>
            </a:endParaRPr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EF5CA6A9-2F59-421A-9A78-BFD3710C2241}"/>
              </a:ext>
            </a:extLst>
          </p:cNvPr>
          <p:cNvSpPr/>
          <p:nvPr/>
        </p:nvSpPr>
        <p:spPr>
          <a:xfrm>
            <a:off x="4088850" y="4169704"/>
            <a:ext cx="482400" cy="44710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b="1" dirty="0">
                <a:latin typeface="Montserrat" panose="00000500000000000000" pitchFamily="2" charset="0"/>
              </a:rPr>
              <a:t>D</a:t>
            </a:r>
            <a:endParaRPr lang="zh-HK" altLang="en-US" sz="2400" b="1" dirty="0">
              <a:latin typeface="Montserrat" panose="00000500000000000000" pitchFamily="2" charset="0"/>
            </a:endParaRP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03C790B9-41BF-4602-B2FF-BE051D77217C}"/>
              </a:ext>
            </a:extLst>
          </p:cNvPr>
          <p:cNvSpPr/>
          <p:nvPr/>
        </p:nvSpPr>
        <p:spPr>
          <a:xfrm>
            <a:off x="5845150" y="3745420"/>
            <a:ext cx="482400" cy="44710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b="1" dirty="0">
                <a:latin typeface="Montserrat" panose="00000500000000000000" pitchFamily="2" charset="0"/>
              </a:rPr>
              <a:t>E</a:t>
            </a:r>
            <a:endParaRPr lang="zh-HK" altLang="en-US" sz="2400" b="1" dirty="0">
              <a:latin typeface="Montserrat" panose="00000500000000000000" pitchFamily="2" charset="0"/>
            </a:endParaRPr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E1BEF66C-D5A1-449A-BFD6-3BC4EAABFF55}"/>
              </a:ext>
            </a:extLst>
          </p:cNvPr>
          <p:cNvSpPr/>
          <p:nvPr/>
        </p:nvSpPr>
        <p:spPr>
          <a:xfrm>
            <a:off x="7162200" y="3790065"/>
            <a:ext cx="482400" cy="447102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b="1" dirty="0">
                <a:latin typeface="Montserrat" panose="00000500000000000000" pitchFamily="2" charset="0"/>
              </a:rPr>
              <a:t>F</a:t>
            </a:r>
            <a:endParaRPr lang="zh-HK" altLang="en-US" sz="2400" b="1" dirty="0">
              <a:latin typeface="Montserrat" panose="00000500000000000000" pitchFamily="2" charset="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D167BEEC-F53B-42C6-A1C7-75330EEEDA9D}"/>
              </a:ext>
            </a:extLst>
          </p:cNvPr>
          <p:cNvCxnSpPr>
            <a:stCxn id="12" idx="6"/>
            <a:endCxn id="13" idx="2"/>
          </p:cNvCxnSpPr>
          <p:nvPr/>
        </p:nvCxnSpPr>
        <p:spPr>
          <a:xfrm>
            <a:off x="1918950" y="3946153"/>
            <a:ext cx="8781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4D7B3899-2B52-4F2E-868F-82DA3EA1BCDB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6327550" y="4013616"/>
            <a:ext cx="834650" cy="22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150374F8-D855-4842-9A46-E9D45DEC2AC6}"/>
              </a:ext>
            </a:extLst>
          </p:cNvPr>
          <p:cNvCxnSpPr>
            <a:cxnSpLocks/>
            <a:endCxn id="14" idx="2"/>
          </p:cNvCxnSpPr>
          <p:nvPr/>
        </p:nvCxnSpPr>
        <p:spPr>
          <a:xfrm flipV="1">
            <a:off x="3279500" y="3377306"/>
            <a:ext cx="793750" cy="568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267A0896-465D-4957-B69F-2C428FAD8C94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3279500" y="3943866"/>
            <a:ext cx="809350" cy="449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B01F8AE5-3BCD-4DDB-9578-6DAA49B94DB7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4555650" y="3367554"/>
            <a:ext cx="1289500" cy="601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15A8A3DB-08F3-4FD4-AC95-F72075770A4B}"/>
              </a:ext>
            </a:extLst>
          </p:cNvPr>
          <p:cNvCxnSpPr>
            <a:cxnSpLocks/>
            <a:endCxn id="16" idx="3"/>
          </p:cNvCxnSpPr>
          <p:nvPr/>
        </p:nvCxnSpPr>
        <p:spPr>
          <a:xfrm flipV="1">
            <a:off x="4591175" y="4127045"/>
            <a:ext cx="1324621" cy="283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2CD70B0A-15CE-407B-90AE-9D6E3B53141B}"/>
              </a:ext>
            </a:extLst>
          </p:cNvPr>
          <p:cNvSpPr/>
          <p:nvPr/>
        </p:nvSpPr>
        <p:spPr>
          <a:xfrm>
            <a:off x="231450" y="3722602"/>
            <a:ext cx="809350" cy="51456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1800" b="1" dirty="0">
                <a:latin typeface="Montserrat" panose="00000500000000000000" pitchFamily="2" charset="0"/>
              </a:rPr>
              <a:t>Start</a:t>
            </a:r>
            <a:endParaRPr lang="zh-HK" altLang="en-US" sz="1800" b="1" dirty="0">
              <a:latin typeface="Montserrat" panose="00000500000000000000" pitchFamily="2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56E9C031-94CA-4DF8-8C8A-0DBACDE0B0C8}"/>
              </a:ext>
            </a:extLst>
          </p:cNvPr>
          <p:cNvSpPr/>
          <p:nvPr/>
        </p:nvSpPr>
        <p:spPr>
          <a:xfrm>
            <a:off x="8074575" y="3745420"/>
            <a:ext cx="809350" cy="51456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1800" b="1" dirty="0">
                <a:latin typeface="Montserrat" panose="00000500000000000000" pitchFamily="2" charset="0"/>
              </a:rPr>
              <a:t>End</a:t>
            </a:r>
            <a:endParaRPr lang="zh-HK" altLang="en-US" sz="1800" b="1" dirty="0">
              <a:latin typeface="Montserrat" panose="00000500000000000000" pitchFamily="2" charset="0"/>
            </a:endParaRPr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FBF1B336-C475-46EA-B1FD-211F0614D620}"/>
              </a:ext>
            </a:extLst>
          </p:cNvPr>
          <p:cNvCxnSpPr>
            <a:cxnSpLocks/>
            <a:endCxn id="12" idx="2"/>
          </p:cNvCxnSpPr>
          <p:nvPr/>
        </p:nvCxnSpPr>
        <p:spPr>
          <a:xfrm>
            <a:off x="1040800" y="3943866"/>
            <a:ext cx="395750" cy="2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2062CC4F-079A-486A-BA95-9E3DE0F918DC}"/>
              </a:ext>
            </a:extLst>
          </p:cNvPr>
          <p:cNvCxnSpPr>
            <a:cxnSpLocks/>
            <a:stCxn id="17" idx="6"/>
            <a:endCxn id="32" idx="1"/>
          </p:cNvCxnSpPr>
          <p:nvPr/>
        </p:nvCxnSpPr>
        <p:spPr>
          <a:xfrm flipV="1">
            <a:off x="7644600" y="4002703"/>
            <a:ext cx="429975" cy="10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22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9F7616-1174-4F8E-B031-BDCAE9BD6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00" y="-106425"/>
            <a:ext cx="7708200" cy="414261"/>
          </a:xfrm>
        </p:spPr>
        <p:txBody>
          <a:bodyPr/>
          <a:lstStyle/>
          <a:p>
            <a:r>
              <a:rPr lang="en-US" altLang="zh-HK" dirty="0"/>
              <a:t>UML Diagram</a:t>
            </a:r>
            <a:endParaRPr lang="zh-HK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C7F9DE3-8D1A-4B64-AA63-9F8D7E8B4E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9"/>
          <a:stretch/>
        </p:blipFill>
        <p:spPr>
          <a:xfrm>
            <a:off x="2200116" y="460917"/>
            <a:ext cx="4330284" cy="423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089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A4799F-17C6-4232-946F-2041548F4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100" y="96825"/>
            <a:ext cx="7708200" cy="572700"/>
          </a:xfrm>
        </p:spPr>
        <p:txBody>
          <a:bodyPr/>
          <a:lstStyle/>
          <a:p>
            <a:r>
              <a:rPr lang="en-US" altLang="zh-HK" dirty="0"/>
              <a:t>Difficulties &amp; Challenging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0DB5711-7A3D-4B2F-B5DC-6E2CC672D8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3230462A-82EF-456B-943C-2471E282A4B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FB3ACAB4-0701-4BAC-9B7D-6FC0DDEACD05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124F894C-D8E6-403A-867F-C1D445D82D0A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zh-HK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C8421DFE-C576-4323-BC33-D48D8566C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9064"/>
            <a:ext cx="5767943" cy="3847172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16F69507-057E-4C7A-8D11-ABA924288DE8}"/>
              </a:ext>
            </a:extLst>
          </p:cNvPr>
          <p:cNvSpPr txBox="1"/>
          <p:nvPr/>
        </p:nvSpPr>
        <p:spPr>
          <a:xfrm>
            <a:off x="5852605" y="778991"/>
            <a:ext cx="312579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HK" b="1" dirty="0">
                <a:solidFill>
                  <a:schemeClr val="accent1"/>
                </a:solidFill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Enhance Customer Journey</a:t>
            </a:r>
          </a:p>
          <a:p>
            <a:pPr algn="l"/>
            <a:r>
              <a:rPr lang="en-US" altLang="zh-HK" dirty="0"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Redesign the customer journey to improve user experience and increase satisfaction.</a:t>
            </a:r>
          </a:p>
          <a:p>
            <a:pPr algn="l"/>
            <a:endParaRPr lang="en-US" altLang="zh-HK" dirty="0">
              <a:latin typeface="Montserrat" panose="000005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HK" b="1" dirty="0">
                <a:solidFill>
                  <a:schemeClr val="accent1"/>
                </a:solidFill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Implement Shopping Cart Functionality</a:t>
            </a:r>
          </a:p>
          <a:p>
            <a:pPr algn="l"/>
            <a:r>
              <a:rPr lang="en-US" altLang="zh-HK" dirty="0"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Integrate a shopping cart feature with backend support to streamline the purchasing process.</a:t>
            </a:r>
          </a:p>
          <a:p>
            <a:pPr algn="l"/>
            <a:endParaRPr lang="en-US" altLang="zh-HK" dirty="0">
              <a:latin typeface="Montserrat" panose="000005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l"/>
            <a:r>
              <a:rPr lang="en-US" altLang="zh-HK" b="1" dirty="0">
                <a:solidFill>
                  <a:schemeClr val="accent1"/>
                </a:solidFill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Utilize JavaScript</a:t>
            </a:r>
          </a:p>
          <a:p>
            <a:pPr algn="l"/>
            <a:r>
              <a:rPr lang="en-US" altLang="zh-HK" dirty="0">
                <a:effectLst/>
                <a:latin typeface="Montserrat" panose="000005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Adopt JavaScript on the webpage to create dynamic and interactive elements that enhance user engagement.</a:t>
            </a:r>
            <a:endParaRPr lang="zh-HK" altLang="en-US" dirty="0">
              <a:latin typeface="Montserrat" panose="00000500000000000000" pitchFamily="2" charset="0"/>
            </a:endParaRPr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002321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Pages Highlights</a:t>
            </a:r>
            <a:endParaRPr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1"/>
          </p:nvPr>
        </p:nvSpPr>
        <p:spPr>
          <a:xfrm>
            <a:off x="3968350" y="3377700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altLang="zh-HK" dirty="0"/>
              <a:t>Demonstrate the purpose and functionality of each page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2"/>
          </p:nvPr>
        </p:nvSpPr>
        <p:spPr>
          <a:xfrm>
            <a:off x="3968350" y="1087800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9AF96F5-C725-4B2A-B3D4-9BCCEEDA4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1" y="96761"/>
            <a:ext cx="2359157" cy="874778"/>
          </a:xfrm>
          <a:prstGeom prst="rect">
            <a:avLst/>
          </a:prstGeom>
        </p:spPr>
      </p:pic>
      <p:pic>
        <p:nvPicPr>
          <p:cNvPr id="2" name="圖片 1" descr="一張含有 螢幕擷取畫面, 符號, 設計 的圖片&#10;&#10;自動產生的描述">
            <a:extLst>
              <a:ext uri="{FF2B5EF4-FFF2-40B4-BE49-F238E27FC236}">
                <a16:creationId xmlns:a16="http://schemas.microsoft.com/office/drawing/2014/main" id="{D8A17338-7DED-8F2C-2957-1E06AEA74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9912" y="3214676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2655"/>
      </p:ext>
    </p:extLst>
  </p:cSld>
  <p:clrMapOvr>
    <a:masterClrMapping/>
  </p:clrMapOvr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4A8CFF"/>
      </a:dk2>
      <a:lt2>
        <a:srgbClr val="EFEFEF"/>
      </a:lt2>
      <a:accent1>
        <a:srgbClr val="003BA3"/>
      </a:accent1>
      <a:accent2>
        <a:srgbClr val="000000"/>
      </a:accent2>
      <a:accent3>
        <a:srgbClr val="4A8CFF"/>
      </a:accent3>
      <a:accent4>
        <a:srgbClr val="EFEFEF"/>
      </a:accent4>
      <a:accent5>
        <a:srgbClr val="003BA3"/>
      </a:accent5>
      <a:accent6>
        <a:srgbClr val="000000"/>
      </a:accent6>
      <a:hlink>
        <a:srgbClr val="003B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309</Words>
  <Application>Microsoft Office PowerPoint</Application>
  <PresentationFormat>如螢幕大小 (16:9)</PresentationFormat>
  <Paragraphs>75</Paragraphs>
  <Slides>19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3" baseType="lpstr">
      <vt:lpstr>Arial</vt:lpstr>
      <vt:lpstr>Fira Sans Extra Condensed</vt:lpstr>
      <vt:lpstr>Montserrat</vt:lpstr>
      <vt:lpstr>Management Consulting Toolkit by Slidesgo</vt:lpstr>
      <vt:lpstr>Erb yacht &amp; charter  Frontend Webpage</vt:lpstr>
      <vt:lpstr>Table of Contents</vt:lpstr>
      <vt:lpstr>Background</vt:lpstr>
      <vt:lpstr>User Experience Enhancement</vt:lpstr>
      <vt:lpstr>Difficulties &amp; Challenging</vt:lpstr>
      <vt:lpstr>Gantt Chart &amp; PERT Chart</vt:lpstr>
      <vt:lpstr>UML Diagram</vt:lpstr>
      <vt:lpstr>Difficulties &amp; Challenging</vt:lpstr>
      <vt:lpstr>Pages Highlights</vt:lpstr>
      <vt:lpstr>Rent Yacht Page</vt:lpstr>
      <vt:lpstr>Rent Yacht Page</vt:lpstr>
      <vt:lpstr>Rent Yacht Page</vt:lpstr>
      <vt:lpstr>Service Page</vt:lpstr>
      <vt:lpstr>Service Page</vt:lpstr>
      <vt:lpstr>Checkout Page</vt:lpstr>
      <vt:lpstr>Game Page</vt:lpstr>
      <vt:lpstr>Conclusion</vt:lpstr>
      <vt:lpstr>Achievements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Management  Consulting Toolkit</dc:title>
  <dc:creator>student</dc:creator>
  <cp:lastModifiedBy>Wong Pak Wu</cp:lastModifiedBy>
  <cp:revision>57</cp:revision>
  <dcterms:modified xsi:type="dcterms:W3CDTF">2024-11-15T04:26:53Z</dcterms:modified>
</cp:coreProperties>
</file>